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6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B77EE-78D3-42A2-9A29-4E9E18113204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4217-EA4D-4CF7-877F-EADCE7032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B77EE-78D3-42A2-9A29-4E9E18113204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4217-EA4D-4CF7-877F-EADCE7032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B77EE-78D3-42A2-9A29-4E9E18113204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4217-EA4D-4CF7-877F-EADCE7032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B77EE-78D3-42A2-9A29-4E9E18113204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4217-EA4D-4CF7-877F-EADCE7032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B77EE-78D3-42A2-9A29-4E9E18113204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4217-EA4D-4CF7-877F-EADCE7032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B77EE-78D3-42A2-9A29-4E9E18113204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4217-EA4D-4CF7-877F-EADCE7032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B77EE-78D3-42A2-9A29-4E9E18113204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4217-EA4D-4CF7-877F-EADCE7032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B77EE-78D3-42A2-9A29-4E9E18113204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4217-EA4D-4CF7-877F-EADCE7032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B77EE-78D3-42A2-9A29-4E9E18113204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4217-EA4D-4CF7-877F-EADCE7032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B77EE-78D3-42A2-9A29-4E9E18113204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4217-EA4D-4CF7-877F-EADCE7032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B77EE-78D3-42A2-9A29-4E9E18113204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A4217-EA4D-4CF7-877F-EADCE7032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B77EE-78D3-42A2-9A29-4E9E18113204}" type="datetimeFigureOut">
              <a:rPr lang="ru-RU" smtClean="0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A4217-EA4D-4CF7-877F-EADCE7032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indow.edu.ru/window/library/pdf2txt?p_id=35377&amp;p_page=2" TargetMode="External"/><Relationship Id="rId2" Type="http://schemas.openxmlformats.org/officeDocument/2006/relationships/hyperlink" Target="http://festival.1september.ru/articles/509361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hyperlink" Target="http://otherreferats.allbest.ru/pedagogics/00090970_0.html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0" y="1052736"/>
            <a:ext cx="9144000" cy="1440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 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 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 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 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 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 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 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Управление образования администрации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Уренского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муниципального района Нижегородской области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 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 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 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 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 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Прямоугольник 3"/>
          <p:cNvSpPr>
            <a:spLocks noGrp="1" noChangeArrowheads="1"/>
          </p:cNvSpPr>
          <p:nvPr>
            <p:ph type="ctrTitle"/>
          </p:nvPr>
        </p:nvSpPr>
        <p:spPr bwMode="auto">
          <a:xfrm>
            <a:off x="611560" y="2420888"/>
            <a:ext cx="820891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Разработка раздела программы по физической культуре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«Развитие двигательных способностей и укрепление здоровья учащихся на основе обучения гимнастическим упражнениям»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2555776" y="4509120"/>
            <a:ext cx="6357938" cy="1582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 Выполнил: Соколов Николай Александрович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учитель физической культуры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МБОУ </a:t>
            </a:r>
            <a:r>
              <a:rPr kumimoji="0" lang="ru-RU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Уренская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 средняя 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                                общеобразовательная школа №2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 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0" y="0"/>
            <a:ext cx="9144000" cy="1556792"/>
            <a:chOff x="0" y="0"/>
            <a:chExt cx="9144000" cy="1556792"/>
          </a:xfrm>
        </p:grpSpPr>
        <p:pic>
          <p:nvPicPr>
            <p:cNvPr id="10" name="Picture 2" descr="E:\001.png"/>
            <p:cNvPicPr>
              <a:picLocks noChangeAspect="1" noChangeArrowheads="1"/>
            </p:cNvPicPr>
            <p:nvPr/>
          </p:nvPicPr>
          <p:blipFill>
            <a:blip r:embed="rId2" cstate="print"/>
            <a:srcRect l="11081" t="48951" r="59369" b="29030"/>
            <a:stretch>
              <a:fillRect/>
            </a:stretch>
          </p:blipFill>
          <p:spPr bwMode="auto">
            <a:xfrm>
              <a:off x="0" y="0"/>
              <a:ext cx="1728192" cy="1512168"/>
            </a:xfrm>
            <a:prstGeom prst="rect">
              <a:avLst/>
            </a:prstGeom>
            <a:noFill/>
          </p:spPr>
        </p:pic>
        <p:pic>
          <p:nvPicPr>
            <p:cNvPr id="11" name="Picture 3" descr="E:\001.png"/>
            <p:cNvPicPr>
              <a:picLocks noChangeAspect="1" noChangeArrowheads="1"/>
            </p:cNvPicPr>
            <p:nvPr/>
          </p:nvPicPr>
          <p:blipFill>
            <a:blip r:embed="rId2" cstate="print"/>
            <a:srcRect l="36456" t="58388" r="29069" b="9107"/>
            <a:stretch>
              <a:fillRect/>
            </a:stretch>
          </p:blipFill>
          <p:spPr bwMode="auto">
            <a:xfrm>
              <a:off x="7737866" y="0"/>
              <a:ext cx="1406134" cy="1556792"/>
            </a:xfrm>
            <a:prstGeom prst="rect">
              <a:avLst/>
            </a:prstGeom>
            <a:noFill/>
          </p:spPr>
        </p:pic>
        <p:pic>
          <p:nvPicPr>
            <p:cNvPr id="12" name="Рисунок 11" descr="C:\Users\Татьяна\Desktop\3.jpg"/>
            <p:cNvPicPr/>
            <p:nvPr/>
          </p:nvPicPr>
          <p:blipFill>
            <a:blip r:embed="rId3" cstate="print"/>
            <a:srcRect b="75952"/>
            <a:stretch>
              <a:fillRect/>
            </a:stretch>
          </p:blipFill>
          <p:spPr bwMode="auto">
            <a:xfrm>
              <a:off x="1763688" y="0"/>
              <a:ext cx="5976664" cy="1484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0" y="2276872"/>
          <a:ext cx="8892479" cy="4104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5083800"/>
                <a:gridCol w="1872208"/>
                <a:gridCol w="1728191"/>
              </a:tblGrid>
              <a:tr h="370840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67100" algn="l"/>
                        </a:tabLst>
                      </a:pPr>
                      <a:endParaRPr lang="ru-RU" sz="11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67100" algn="l"/>
                        </a:tabLst>
                      </a:pPr>
                      <a:r>
                        <a:rPr lang="ru-RU" sz="12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Содержание раздела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67100" algn="l"/>
                        </a:tabLst>
                      </a:pPr>
                      <a:r>
                        <a:rPr lang="ru-RU" sz="12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Количество часов по программе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67100" algn="l"/>
                        </a:tabLst>
                      </a:pPr>
                      <a:r>
                        <a:rPr lang="ru-RU" sz="12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Фактическое количество часов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Строевые упражнения.</a:t>
                      </a:r>
                      <a:endParaRPr lang="ru-RU" sz="11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77244"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Развитие физической культуры у народов Древней Руси.</a:t>
                      </a:r>
                      <a:endParaRPr lang="ru-RU" sz="11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67100" algn="l"/>
                        </a:tabLst>
                      </a:pPr>
                      <a:r>
                        <a:rPr lang="ru-RU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Лазанье по гимнастической стенке.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67100" algn="l"/>
                        </a:tabLst>
                      </a:pPr>
                      <a:r>
                        <a:rPr lang="ru-RU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Разновидности физических упражнений: </a:t>
                      </a:r>
                      <a:r>
                        <a:rPr lang="ru-RU" sz="1100" b="1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общеразвивающие</a:t>
                      </a:r>
                      <a:r>
                        <a:rPr lang="ru-RU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подводящие, подготовительные, соревновательные.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Кувырок вперед, кувырок назад.</a:t>
                      </a:r>
                      <a:endParaRPr lang="ru-RU" sz="11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Упражнения на кольцах.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67100" algn="l"/>
                        </a:tabLst>
                      </a:pPr>
                      <a:r>
                        <a:rPr lang="ru-RU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Передвижение и повороты на гимнастическом бревне или на перевернутой гимнастической скамейке.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67100" algn="l"/>
                        </a:tabLst>
                      </a:pPr>
                      <a:r>
                        <a:rPr lang="ru-RU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Лазанье по канату в два и три приема.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b="1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67100" algn="l"/>
                        </a:tabLst>
                      </a:pPr>
                      <a:r>
                        <a:rPr lang="ru-RU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Прыжки со скакалкой и в скакалку.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55576" y="126876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700" dirty="0" smtClean="0">
                <a:solidFill>
                  <a:srgbClr val="C00000"/>
                </a:solidFill>
              </a:rPr>
              <a:t/>
            </a:r>
            <a:br>
              <a:rPr lang="ru-RU" sz="2700" dirty="0" smtClean="0">
                <a:solidFill>
                  <a:srgbClr val="C00000"/>
                </a:solidFill>
              </a:rPr>
            </a:br>
            <a:r>
              <a:rPr lang="ru-RU" sz="2700" dirty="0" smtClean="0">
                <a:solidFill>
                  <a:srgbClr val="C00000"/>
                </a:solidFill>
              </a:rPr>
              <a:t/>
            </a:r>
            <a:br>
              <a:rPr lang="ru-RU" sz="2700" dirty="0" smtClean="0">
                <a:solidFill>
                  <a:srgbClr val="C00000"/>
                </a:solidFill>
              </a:rPr>
            </a:br>
            <a:r>
              <a:rPr lang="ru-RU" sz="2700" dirty="0" smtClean="0">
                <a:solidFill>
                  <a:srgbClr val="C00000"/>
                </a:solidFill>
              </a:rPr>
              <a:t/>
            </a:r>
            <a:br>
              <a:rPr lang="ru-RU" sz="2700" dirty="0" smtClean="0">
                <a:solidFill>
                  <a:srgbClr val="C00000"/>
                </a:solidFill>
              </a:rPr>
            </a:br>
            <a:r>
              <a:rPr lang="ru-RU" sz="2700" b="1" dirty="0" smtClean="0">
                <a:solidFill>
                  <a:srgbClr val="C00000"/>
                </a:solidFill>
              </a:rPr>
              <a:t>Календарно-тематическое планирование по разделу</a:t>
            </a:r>
            <a:br>
              <a:rPr lang="ru-RU" sz="2700" b="1" dirty="0" smtClean="0">
                <a:solidFill>
                  <a:srgbClr val="C00000"/>
                </a:solidFill>
              </a:rPr>
            </a:br>
            <a:r>
              <a:rPr lang="ru-RU" sz="2700" b="1" dirty="0" smtClean="0">
                <a:solidFill>
                  <a:srgbClr val="C00000"/>
                </a:solidFill>
              </a:rPr>
              <a:t>«Гимнастика» программы курса физической культуры  </a:t>
            </a:r>
            <a:br>
              <a:rPr lang="ru-RU" sz="2700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b="1" dirty="0" smtClean="0">
              <a:solidFill>
                <a:srgbClr val="C0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0" y="0"/>
            <a:ext cx="9144000" cy="1556792"/>
            <a:chOff x="0" y="0"/>
            <a:chExt cx="9144000" cy="1556792"/>
          </a:xfrm>
        </p:grpSpPr>
        <p:pic>
          <p:nvPicPr>
            <p:cNvPr id="6" name="Picture 2" descr="E:\001.png"/>
            <p:cNvPicPr>
              <a:picLocks noChangeAspect="1" noChangeArrowheads="1"/>
            </p:cNvPicPr>
            <p:nvPr/>
          </p:nvPicPr>
          <p:blipFill>
            <a:blip r:embed="rId2" cstate="print"/>
            <a:srcRect l="11081" t="48951" r="59369" b="29030"/>
            <a:stretch>
              <a:fillRect/>
            </a:stretch>
          </p:blipFill>
          <p:spPr bwMode="auto">
            <a:xfrm>
              <a:off x="0" y="0"/>
              <a:ext cx="1728192" cy="1512168"/>
            </a:xfrm>
            <a:prstGeom prst="rect">
              <a:avLst/>
            </a:prstGeom>
            <a:noFill/>
          </p:spPr>
        </p:pic>
        <p:pic>
          <p:nvPicPr>
            <p:cNvPr id="7" name="Picture 3" descr="E:\001.png"/>
            <p:cNvPicPr>
              <a:picLocks noChangeAspect="1" noChangeArrowheads="1"/>
            </p:cNvPicPr>
            <p:nvPr/>
          </p:nvPicPr>
          <p:blipFill>
            <a:blip r:embed="rId2" cstate="print"/>
            <a:srcRect l="36456" t="58388" r="29069" b="9107"/>
            <a:stretch>
              <a:fillRect/>
            </a:stretch>
          </p:blipFill>
          <p:spPr bwMode="auto">
            <a:xfrm>
              <a:off x="7737866" y="0"/>
              <a:ext cx="1406134" cy="1556792"/>
            </a:xfrm>
            <a:prstGeom prst="rect">
              <a:avLst/>
            </a:prstGeom>
            <a:noFill/>
          </p:spPr>
        </p:pic>
        <p:pic>
          <p:nvPicPr>
            <p:cNvPr id="8" name="Рисунок 7" descr="C:\Users\Татьяна\Desktop\3.jpg"/>
            <p:cNvPicPr/>
            <p:nvPr/>
          </p:nvPicPr>
          <p:blipFill>
            <a:blip r:embed="rId3" cstate="print"/>
            <a:srcRect b="75952"/>
            <a:stretch>
              <a:fillRect/>
            </a:stretch>
          </p:blipFill>
          <p:spPr bwMode="auto">
            <a:xfrm>
              <a:off x="1763688" y="0"/>
              <a:ext cx="5976664" cy="1484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Класс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3 класс</a:t>
            </a:r>
          </a:p>
          <a:p>
            <a:pPr algn="just"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урока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 «Кувырок вперед»</a:t>
            </a:r>
          </a:p>
          <a:p>
            <a:pPr algn="just"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Тип: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комбинированный</a:t>
            </a:r>
          </a:p>
          <a:p>
            <a:pPr algn="just"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Приобщать учащихся к регулярным целенаправленным занятиям гимнастическими  упражнениями.</a:t>
            </a:r>
          </a:p>
          <a:p>
            <a:pPr algn="just"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урока:</a:t>
            </a:r>
          </a:p>
          <a:p>
            <a:pPr lvl="0" algn="just">
              <a:buNone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Совершенствовать технику выполнения комбинации из акробатических элементов: кувырок вперед; стойка на лопатках; мост. </a:t>
            </a:r>
          </a:p>
          <a:p>
            <a:pPr lvl="0" algn="just">
              <a:buNone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Развивать координационные и силовые способности, гибкость, формировать правильную осанку.</a:t>
            </a:r>
          </a:p>
          <a:p>
            <a:pPr lvl="0" algn="just">
              <a:buNone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Воспитывать силу воли, настойчивость.</a:t>
            </a:r>
          </a:p>
          <a:p>
            <a:pPr algn="just"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Место проведения: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МБОУ УСОШ №2, спортзал</a:t>
            </a:r>
          </a:p>
          <a:p>
            <a:pPr algn="just"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Время проведения: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8.00-8.40</a:t>
            </a:r>
          </a:p>
          <a:p>
            <a:pPr algn="just"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Инвентарь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гимнастические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маты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 магнитофон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1052736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Разработка урока по физической культуре:</a:t>
            </a:r>
            <a:endParaRPr lang="ru-RU" sz="2400" dirty="0" smtClean="0">
              <a:solidFill>
                <a:srgbClr val="C0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0" y="0"/>
            <a:ext cx="9144000" cy="1556792"/>
            <a:chOff x="0" y="0"/>
            <a:chExt cx="9144000" cy="1556792"/>
          </a:xfrm>
        </p:grpSpPr>
        <p:pic>
          <p:nvPicPr>
            <p:cNvPr id="6" name="Picture 2" descr="E:\001.png"/>
            <p:cNvPicPr>
              <a:picLocks noChangeAspect="1" noChangeArrowheads="1"/>
            </p:cNvPicPr>
            <p:nvPr/>
          </p:nvPicPr>
          <p:blipFill>
            <a:blip r:embed="rId2" cstate="print"/>
            <a:srcRect l="11081" t="48951" r="59369" b="29030"/>
            <a:stretch>
              <a:fillRect/>
            </a:stretch>
          </p:blipFill>
          <p:spPr bwMode="auto">
            <a:xfrm>
              <a:off x="0" y="0"/>
              <a:ext cx="1728192" cy="1512168"/>
            </a:xfrm>
            <a:prstGeom prst="rect">
              <a:avLst/>
            </a:prstGeom>
            <a:noFill/>
          </p:spPr>
        </p:pic>
        <p:pic>
          <p:nvPicPr>
            <p:cNvPr id="7" name="Picture 3" descr="E:\001.png"/>
            <p:cNvPicPr>
              <a:picLocks noChangeAspect="1" noChangeArrowheads="1"/>
            </p:cNvPicPr>
            <p:nvPr/>
          </p:nvPicPr>
          <p:blipFill>
            <a:blip r:embed="rId2" cstate="print"/>
            <a:srcRect l="36456" t="58388" r="29069" b="9107"/>
            <a:stretch>
              <a:fillRect/>
            </a:stretch>
          </p:blipFill>
          <p:spPr bwMode="auto">
            <a:xfrm>
              <a:off x="7737866" y="0"/>
              <a:ext cx="1406134" cy="1556792"/>
            </a:xfrm>
            <a:prstGeom prst="rect">
              <a:avLst/>
            </a:prstGeom>
            <a:noFill/>
          </p:spPr>
        </p:pic>
        <p:pic>
          <p:nvPicPr>
            <p:cNvPr id="8" name="Рисунок 7" descr="C:\Users\Татьяна\Desktop\3.jpg"/>
            <p:cNvPicPr/>
            <p:nvPr/>
          </p:nvPicPr>
          <p:blipFill>
            <a:blip r:embed="rId3" cstate="print"/>
            <a:srcRect b="75952"/>
            <a:stretch>
              <a:fillRect/>
            </a:stretch>
          </p:blipFill>
          <p:spPr bwMode="auto">
            <a:xfrm>
              <a:off x="1763688" y="0"/>
              <a:ext cx="5976664" cy="1484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525963"/>
          </a:xfrm>
        </p:spPr>
        <p:txBody>
          <a:bodyPr>
            <a:normAutofit fontScale="40000" lnSpcReduction="20000"/>
          </a:bodyPr>
          <a:lstStyle/>
          <a:p>
            <a:pPr algn="just">
              <a:buNone/>
            </a:pPr>
            <a:endParaRPr lang="ru-RU" dirty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ru-RU" u="sng" dirty="0">
                <a:solidFill>
                  <a:schemeClr val="tx2">
                    <a:lumMod val="50000"/>
                  </a:schemeClr>
                </a:solidFill>
                <a:hlinkClick r:id="rId2"/>
              </a:rPr>
              <a:t>http://festival.1september.ru/articles/509361/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ru-RU" u="sng" dirty="0">
                <a:solidFill>
                  <a:schemeClr val="tx2">
                    <a:lumMod val="50000"/>
                  </a:schemeClr>
                </a:solidFill>
                <a:hlinkClick r:id="rId3"/>
              </a:rPr>
              <a:t>http://window.edu.ru/window/library/pdf2txt?p_id=35377&amp;p_page=2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ru-RU" u="sng" dirty="0">
                <a:solidFill>
                  <a:schemeClr val="tx2">
                    <a:lumMod val="50000"/>
                  </a:schemeClr>
                </a:solidFill>
                <a:hlinkClick r:id="rId4"/>
              </a:rPr>
              <a:t>http://otherreferats.allbest.ru/pedagogics/00090970_0.html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Учебная и методическая литература: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Для педагога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1.Матвеев Л.П. Теория и методика физической культуры… - М.:          Физкультура и спорт, 1991. – 542 с.</a:t>
            </a:r>
          </a:p>
          <a:p>
            <a:pPr algn="just">
              <a:buNone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2.Физическая культура. 3 класс: рабочая программа по учебнику А.П.Матвеева/ авт. – сост., А.Ю.Патрикеев. – Волгоград.: Учитель, 2013г. – 52 с.</a:t>
            </a:r>
          </a:p>
          <a:p>
            <a:pPr algn="just">
              <a:buNone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    3.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Гавердовский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Ю.К. Техника гимнастических упражнений. – М.,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Терра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–спорт, 2002</a:t>
            </a:r>
          </a:p>
          <a:p>
            <a:pPr algn="just">
              <a:buNone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    4.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Смолевский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В. М.,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Гавердовский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Ю.К. Спортивная гимнастика, - Киев: Олимпийская литература, 1999.</a:t>
            </a:r>
          </a:p>
          <a:p>
            <a:pPr algn="just">
              <a:buNone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    5. Спортивная гимнастика / Под ред.Ю.К.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Гавердовского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, В.М.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Смолевского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. – М.: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ФиС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, 1979.</a:t>
            </a:r>
          </a:p>
          <a:p>
            <a:pPr algn="just">
              <a:buNone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    6. Спортивная гимнастика (мужчины и женщины). Примерная программа спортивной подготовки для детско-юношеских спортивных школ,  специализированных детско-юношеских школ олимпийского резерва и школ высшего спортивного мастерства /  Под ред. Ю. К.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Гавердовского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, Т.С.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Лисицкой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, Е.Ю. Розина, В. М.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Смолевский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. – М.: Советский спорт , 2005.</a:t>
            </a:r>
          </a:p>
          <a:p>
            <a:pPr algn="just">
              <a:buNone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  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        Для обучающихся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1. Васильков Г.А. Гимнастика для детей младшего школьного возраста. – М.: Просвещение, 1998.</a:t>
            </a:r>
          </a:p>
          <a:p>
            <a:pPr algn="just">
              <a:buNone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2.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Лисицкая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Т. С. Ритм – пластика. – М. 2002:</a:t>
            </a:r>
          </a:p>
          <a:p>
            <a:pPr algn="just">
              <a:buNone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3. 1.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Поляев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Б. А., О. А.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Лайшева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, О. М. Калашникова. Правильная осанка. Памятка для родителей. – М.: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Расмирти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, 2003.   </a:t>
            </a:r>
          </a:p>
          <a:p>
            <a:pPr algn="just">
              <a:buNone/>
            </a:pP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1124744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Список литературы: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0" y="0"/>
            <a:ext cx="9144000" cy="1556792"/>
            <a:chOff x="0" y="0"/>
            <a:chExt cx="9144000" cy="1556792"/>
          </a:xfrm>
        </p:grpSpPr>
        <p:pic>
          <p:nvPicPr>
            <p:cNvPr id="6" name="Picture 2" descr="E:\001.png"/>
            <p:cNvPicPr>
              <a:picLocks noChangeAspect="1" noChangeArrowheads="1"/>
            </p:cNvPicPr>
            <p:nvPr/>
          </p:nvPicPr>
          <p:blipFill>
            <a:blip r:embed="rId5" cstate="print"/>
            <a:srcRect l="11081" t="48951" r="59369" b="29030"/>
            <a:stretch>
              <a:fillRect/>
            </a:stretch>
          </p:blipFill>
          <p:spPr bwMode="auto">
            <a:xfrm>
              <a:off x="0" y="0"/>
              <a:ext cx="1728192" cy="1512168"/>
            </a:xfrm>
            <a:prstGeom prst="rect">
              <a:avLst/>
            </a:prstGeom>
            <a:noFill/>
          </p:spPr>
        </p:pic>
        <p:pic>
          <p:nvPicPr>
            <p:cNvPr id="7" name="Picture 3" descr="E:\001.png"/>
            <p:cNvPicPr>
              <a:picLocks noChangeAspect="1" noChangeArrowheads="1"/>
            </p:cNvPicPr>
            <p:nvPr/>
          </p:nvPicPr>
          <p:blipFill>
            <a:blip r:embed="rId5" cstate="print"/>
            <a:srcRect l="36456" t="58388" r="29069" b="9107"/>
            <a:stretch>
              <a:fillRect/>
            </a:stretch>
          </p:blipFill>
          <p:spPr bwMode="auto">
            <a:xfrm>
              <a:off x="7737866" y="0"/>
              <a:ext cx="1406134" cy="1556792"/>
            </a:xfrm>
            <a:prstGeom prst="rect">
              <a:avLst/>
            </a:prstGeom>
            <a:noFill/>
          </p:spPr>
        </p:pic>
        <p:pic>
          <p:nvPicPr>
            <p:cNvPr id="8" name="Рисунок 7" descr="C:\Users\Татьяна\Desktop\3.jpg"/>
            <p:cNvPicPr/>
            <p:nvPr/>
          </p:nvPicPr>
          <p:blipFill>
            <a:blip r:embed="rId6" cstate="print"/>
            <a:srcRect b="75952"/>
            <a:stretch>
              <a:fillRect/>
            </a:stretch>
          </p:blipFill>
          <p:spPr bwMode="auto">
            <a:xfrm>
              <a:off x="1763688" y="0"/>
              <a:ext cx="5976664" cy="1484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126876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Результативность работы: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0" y="0"/>
            <a:ext cx="9144000" cy="1556792"/>
            <a:chOff x="0" y="0"/>
            <a:chExt cx="9144000" cy="1556792"/>
          </a:xfrm>
        </p:grpSpPr>
        <p:pic>
          <p:nvPicPr>
            <p:cNvPr id="6" name="Picture 2" descr="E:\001.png"/>
            <p:cNvPicPr>
              <a:picLocks noChangeAspect="1" noChangeArrowheads="1"/>
            </p:cNvPicPr>
            <p:nvPr/>
          </p:nvPicPr>
          <p:blipFill>
            <a:blip r:embed="rId3" cstate="print"/>
            <a:srcRect l="11081" t="48951" r="59369" b="29030"/>
            <a:stretch>
              <a:fillRect/>
            </a:stretch>
          </p:blipFill>
          <p:spPr bwMode="auto">
            <a:xfrm>
              <a:off x="0" y="0"/>
              <a:ext cx="1728192" cy="1512168"/>
            </a:xfrm>
            <a:prstGeom prst="rect">
              <a:avLst/>
            </a:prstGeom>
            <a:noFill/>
          </p:spPr>
        </p:pic>
        <p:pic>
          <p:nvPicPr>
            <p:cNvPr id="7" name="Picture 3" descr="E:\001.png"/>
            <p:cNvPicPr>
              <a:picLocks noChangeAspect="1" noChangeArrowheads="1"/>
            </p:cNvPicPr>
            <p:nvPr/>
          </p:nvPicPr>
          <p:blipFill>
            <a:blip r:embed="rId3" cstate="print"/>
            <a:srcRect l="36456" t="58388" r="29069" b="9107"/>
            <a:stretch>
              <a:fillRect/>
            </a:stretch>
          </p:blipFill>
          <p:spPr bwMode="auto">
            <a:xfrm>
              <a:off x="7737866" y="0"/>
              <a:ext cx="1406134" cy="1556792"/>
            </a:xfrm>
            <a:prstGeom prst="rect">
              <a:avLst/>
            </a:prstGeom>
            <a:noFill/>
          </p:spPr>
        </p:pic>
        <p:pic>
          <p:nvPicPr>
            <p:cNvPr id="8" name="Рисунок 7" descr="C:\Users\Татьяна\Desktop\3.jpg"/>
            <p:cNvPicPr/>
            <p:nvPr/>
          </p:nvPicPr>
          <p:blipFill>
            <a:blip r:embed="rId4" cstate="print"/>
            <a:srcRect b="75952"/>
            <a:stretch>
              <a:fillRect/>
            </a:stretch>
          </p:blipFill>
          <p:spPr bwMode="auto">
            <a:xfrm>
              <a:off x="1763688" y="0"/>
              <a:ext cx="5976664" cy="1484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5121" name="Object 1"/>
          <p:cNvGraphicFramePr>
            <a:graphicFrameLocks noChangeAspect="1"/>
          </p:cNvGraphicFramePr>
          <p:nvPr/>
        </p:nvGraphicFramePr>
        <p:xfrm>
          <a:off x="251520" y="2564904"/>
          <a:ext cx="4314738" cy="3433812"/>
        </p:xfrm>
        <a:graphic>
          <a:graphicData uri="http://schemas.openxmlformats.org/presentationml/2006/ole">
            <p:oleObj spid="_x0000_s5121" name="Диаграмма" r:id="rId5" imgW="3047902" imgH="2428862" progId="MSGraph.Chart.8">
              <p:embed/>
            </p:oleObj>
          </a:graphicData>
        </a:graphic>
      </p:graphicFrame>
      <p:graphicFrame>
        <p:nvGraphicFramePr>
          <p:cNvPr id="5122" name="Object 2"/>
          <p:cNvGraphicFramePr>
            <a:graphicFrameLocks noChangeAspect="1"/>
          </p:cNvGraphicFramePr>
          <p:nvPr>
            <p:ph idx="1"/>
          </p:nvPr>
        </p:nvGraphicFramePr>
        <p:xfrm>
          <a:off x="4716016" y="2780928"/>
          <a:ext cx="3951630" cy="3148955"/>
        </p:xfrm>
        <a:graphic>
          <a:graphicData uri="http://schemas.openxmlformats.org/presentationml/2006/ole">
            <p:oleObj spid="_x0000_s5122" name="Диаграмма" r:id="rId6" imgW="3047902" imgH="2428862" progId="MSGraph.Chart.8">
              <p:embed/>
            </p:oleObj>
          </a:graphicData>
        </a:graphic>
      </p:graphicFrame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899592" y="2060848"/>
            <a:ext cx="273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gency FB" pitchFamily="34" charset="0"/>
              </a:rPr>
              <a:t>До 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5724128" y="2132856"/>
            <a:ext cx="273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gency FB" pitchFamily="34" charset="0"/>
              </a:rPr>
              <a:t>После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Приложения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Кувырок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вперед</a:t>
            </a:r>
            <a:endParaRPr lang="ru-RU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Стойка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лопатках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Березка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>
              <a:buNone/>
            </a:pPr>
            <a:endParaRPr lang="ru-RU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положения, лежа на спине «мост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4932040" y="1484784"/>
          <a:ext cx="3240360" cy="1212467"/>
        </p:xfrm>
        <a:graphic>
          <a:graphicData uri="http://schemas.openxmlformats.org/presentationml/2006/ole">
            <p:oleObj spid="_x0000_s30722" name="Picture" r:id="rId3" imgW="4550400" imgH="1700640" progId="Word.Picture.8">
              <p:embed/>
            </p:oleObj>
          </a:graphicData>
        </a:graphic>
      </p:graphicFrame>
      <p:pic>
        <p:nvPicPr>
          <p:cNvPr id="6" name="Рисунок 5" descr="~AUT0004"/>
          <p:cNvPicPr/>
          <p:nvPr/>
        </p:nvPicPr>
        <p:blipFill>
          <a:blip r:embed="rId4" cstate="print"/>
          <a:srcRect l="25490" r="23529"/>
          <a:stretch>
            <a:fillRect/>
          </a:stretch>
        </p:blipFill>
        <p:spPr bwMode="auto">
          <a:xfrm>
            <a:off x="5868144" y="3284984"/>
            <a:ext cx="2160240" cy="1142523"/>
          </a:xfrm>
          <a:prstGeom prst="rect">
            <a:avLst/>
          </a:prstGeom>
          <a:noFill/>
        </p:spPr>
      </p:pic>
      <p:pic>
        <p:nvPicPr>
          <p:cNvPr id="7" name="Рисунок 6" descr="~AUT0005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6136" y="5301208"/>
            <a:ext cx="2288216" cy="7123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539552" y="2420888"/>
            <a:ext cx="82296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БЛАГОДАРЮ </a:t>
            </a:r>
            <a:r>
              <a:rPr lang="ru-RU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ВНИМАНИЕ!!!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0" y="0"/>
            <a:ext cx="9144000" cy="1556792"/>
            <a:chOff x="0" y="0"/>
            <a:chExt cx="9144000" cy="1556792"/>
          </a:xfrm>
        </p:grpSpPr>
        <p:pic>
          <p:nvPicPr>
            <p:cNvPr id="6" name="Picture 2" descr="E:\001.png"/>
            <p:cNvPicPr>
              <a:picLocks noChangeAspect="1" noChangeArrowheads="1"/>
            </p:cNvPicPr>
            <p:nvPr/>
          </p:nvPicPr>
          <p:blipFill>
            <a:blip r:embed="rId2" cstate="print"/>
            <a:srcRect l="11081" t="48951" r="59369" b="29030"/>
            <a:stretch>
              <a:fillRect/>
            </a:stretch>
          </p:blipFill>
          <p:spPr bwMode="auto">
            <a:xfrm>
              <a:off x="0" y="0"/>
              <a:ext cx="1728192" cy="1512168"/>
            </a:xfrm>
            <a:prstGeom prst="rect">
              <a:avLst/>
            </a:prstGeom>
            <a:noFill/>
          </p:spPr>
        </p:pic>
        <p:pic>
          <p:nvPicPr>
            <p:cNvPr id="7" name="Picture 3" descr="E:\001.png"/>
            <p:cNvPicPr>
              <a:picLocks noChangeAspect="1" noChangeArrowheads="1"/>
            </p:cNvPicPr>
            <p:nvPr/>
          </p:nvPicPr>
          <p:blipFill>
            <a:blip r:embed="rId2" cstate="print"/>
            <a:srcRect l="36456" t="58388" r="29069" b="9107"/>
            <a:stretch>
              <a:fillRect/>
            </a:stretch>
          </p:blipFill>
          <p:spPr bwMode="auto">
            <a:xfrm>
              <a:off x="7737866" y="0"/>
              <a:ext cx="1406134" cy="1556792"/>
            </a:xfrm>
            <a:prstGeom prst="rect">
              <a:avLst/>
            </a:prstGeom>
            <a:noFill/>
          </p:spPr>
        </p:pic>
        <p:pic>
          <p:nvPicPr>
            <p:cNvPr id="8" name="Рисунок 7" descr="C:\Users\Татьяна\Desktop\3.jpg"/>
            <p:cNvPicPr/>
            <p:nvPr/>
          </p:nvPicPr>
          <p:blipFill>
            <a:blip r:embed="rId3" cstate="print"/>
            <a:srcRect b="75952"/>
            <a:stretch>
              <a:fillRect/>
            </a:stretch>
          </p:blipFill>
          <p:spPr bwMode="auto">
            <a:xfrm>
              <a:off x="1763688" y="0"/>
              <a:ext cx="5976664" cy="1484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83568" y="1196752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C00000"/>
                </a:solidFill>
              </a:rPr>
              <a:t>Содержание: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539552" y="1988840"/>
            <a:ext cx="8229600" cy="4525963"/>
          </a:xfrm>
        </p:spPr>
        <p:txBody>
          <a:bodyPr rtlCol="0">
            <a:normAutofit fontScale="55000" lnSpcReduction="20000"/>
          </a:bodyPr>
          <a:lstStyle/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Пояснительная записка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Цели и задачи раздела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Психолого-педагогическое обоснование специфики восприятия и освоения учебного материала учащихся младшего школьного возраста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Ожидаемые результаты освоения раздела программы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Обоснование используемых в образовательном процессе по разделу программы образовательных технологий, методов, форм организации деятельности обучающихся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Система знаний и система деятельности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Календарно-тематическое планирование по разделу «Гимнастика» программы курса физической культуры 3 класса 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Разработка урока по физической культуре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Список литературы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Приложения</a:t>
            </a:r>
          </a:p>
          <a:p>
            <a:pPr marL="514350" indent="-514350" algn="just">
              <a:buFont typeface="+mj-lt"/>
              <a:buAutoNum type="arabicPeriod"/>
              <a:defRPr/>
            </a:pPr>
            <a:endParaRPr lang="ru-RU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0" y="0"/>
            <a:ext cx="9144000" cy="1556792"/>
            <a:chOff x="0" y="0"/>
            <a:chExt cx="9144000" cy="1556792"/>
          </a:xfrm>
        </p:grpSpPr>
        <p:pic>
          <p:nvPicPr>
            <p:cNvPr id="8" name="Picture 2" descr="E:\001.png"/>
            <p:cNvPicPr>
              <a:picLocks noChangeAspect="1" noChangeArrowheads="1"/>
            </p:cNvPicPr>
            <p:nvPr/>
          </p:nvPicPr>
          <p:blipFill>
            <a:blip r:embed="rId2" cstate="print"/>
            <a:srcRect l="11081" t="48951" r="59369" b="29030"/>
            <a:stretch>
              <a:fillRect/>
            </a:stretch>
          </p:blipFill>
          <p:spPr bwMode="auto">
            <a:xfrm>
              <a:off x="0" y="0"/>
              <a:ext cx="1728192" cy="1512168"/>
            </a:xfrm>
            <a:prstGeom prst="rect">
              <a:avLst/>
            </a:prstGeom>
            <a:noFill/>
          </p:spPr>
        </p:pic>
        <p:pic>
          <p:nvPicPr>
            <p:cNvPr id="9" name="Picture 3" descr="E:\001.png"/>
            <p:cNvPicPr>
              <a:picLocks noChangeAspect="1" noChangeArrowheads="1"/>
            </p:cNvPicPr>
            <p:nvPr/>
          </p:nvPicPr>
          <p:blipFill>
            <a:blip r:embed="rId2" cstate="print"/>
            <a:srcRect l="36456" t="58388" r="29069" b="9107"/>
            <a:stretch>
              <a:fillRect/>
            </a:stretch>
          </p:blipFill>
          <p:spPr bwMode="auto">
            <a:xfrm>
              <a:off x="7737866" y="0"/>
              <a:ext cx="1406134" cy="1556792"/>
            </a:xfrm>
            <a:prstGeom prst="rect">
              <a:avLst/>
            </a:prstGeom>
            <a:noFill/>
          </p:spPr>
        </p:pic>
        <p:pic>
          <p:nvPicPr>
            <p:cNvPr id="10" name="Рисунок 9" descr="C:\Users\Татьяна\Desktop\3.jpg"/>
            <p:cNvPicPr/>
            <p:nvPr/>
          </p:nvPicPr>
          <p:blipFill>
            <a:blip r:embed="rId3" cstate="print"/>
            <a:srcRect b="75952"/>
            <a:stretch>
              <a:fillRect/>
            </a:stretch>
          </p:blipFill>
          <p:spPr bwMode="auto">
            <a:xfrm>
              <a:off x="1763688" y="0"/>
              <a:ext cx="5976664" cy="1484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55576" y="1196752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C00000"/>
                </a:solidFill>
              </a:rPr>
              <a:t>Пояснительная записка: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0" y="0"/>
            <a:ext cx="9144000" cy="1556792"/>
            <a:chOff x="0" y="0"/>
            <a:chExt cx="9144000" cy="1556792"/>
          </a:xfrm>
        </p:grpSpPr>
        <p:pic>
          <p:nvPicPr>
            <p:cNvPr id="10" name="Picture 2" descr="E:\001.png"/>
            <p:cNvPicPr>
              <a:picLocks noChangeAspect="1" noChangeArrowheads="1"/>
            </p:cNvPicPr>
            <p:nvPr/>
          </p:nvPicPr>
          <p:blipFill>
            <a:blip r:embed="rId2" cstate="print"/>
            <a:srcRect l="11081" t="48951" r="59369" b="29030"/>
            <a:stretch>
              <a:fillRect/>
            </a:stretch>
          </p:blipFill>
          <p:spPr bwMode="auto">
            <a:xfrm>
              <a:off x="0" y="0"/>
              <a:ext cx="1728192" cy="1512168"/>
            </a:xfrm>
            <a:prstGeom prst="rect">
              <a:avLst/>
            </a:prstGeom>
            <a:noFill/>
          </p:spPr>
        </p:pic>
        <p:pic>
          <p:nvPicPr>
            <p:cNvPr id="11" name="Picture 3" descr="E:\001.png"/>
            <p:cNvPicPr>
              <a:picLocks noChangeAspect="1" noChangeArrowheads="1"/>
            </p:cNvPicPr>
            <p:nvPr/>
          </p:nvPicPr>
          <p:blipFill>
            <a:blip r:embed="rId2" cstate="print"/>
            <a:srcRect l="36456" t="58388" r="29069" b="9107"/>
            <a:stretch>
              <a:fillRect/>
            </a:stretch>
          </p:blipFill>
          <p:spPr bwMode="auto">
            <a:xfrm>
              <a:off x="7737866" y="0"/>
              <a:ext cx="1406134" cy="1556792"/>
            </a:xfrm>
            <a:prstGeom prst="rect">
              <a:avLst/>
            </a:prstGeom>
            <a:noFill/>
          </p:spPr>
        </p:pic>
        <p:pic>
          <p:nvPicPr>
            <p:cNvPr id="12" name="Рисунок 11" descr="C:\Users\Татьяна\Desktop\3.jpg"/>
            <p:cNvPicPr/>
            <p:nvPr/>
          </p:nvPicPr>
          <p:blipFill>
            <a:blip r:embed="rId3" cstate="print"/>
            <a:srcRect b="75952"/>
            <a:stretch>
              <a:fillRect/>
            </a:stretch>
          </p:blipFill>
          <p:spPr bwMode="auto">
            <a:xfrm>
              <a:off x="1763688" y="0"/>
              <a:ext cx="5976664" cy="1484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Прямоугольник 12"/>
          <p:cNvSpPr/>
          <p:nvPr/>
        </p:nvSpPr>
        <p:spPr>
          <a:xfrm>
            <a:off x="971600" y="2420888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/>
          </a:p>
        </p:txBody>
      </p:sp>
      <p:sp>
        <p:nvSpPr>
          <p:cNvPr id="15" name="Содержимое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Государственная программа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Физическая культура: по учебнику А.П.Матвеева.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Раздел гимнастика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-16 часов (3 часа в неделю) </a:t>
            </a:r>
          </a:p>
          <a:p>
            <a:pPr algn="just">
              <a:buNone/>
            </a:pPr>
            <a:endParaRPr lang="ru-RU" sz="24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Актуальность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изучения заключается в том, что гимнастика является одним из универсальных средств физического воспитания, применяемое с целью образования, спортивной подготовки, оздоровления, восстановления, приобретения жизненно необходимых навыков. </a:t>
            </a:r>
          </a:p>
          <a:p>
            <a:pPr algn="just">
              <a:buNone/>
            </a:pPr>
            <a:endParaRPr lang="ru-RU" sz="2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Цели и задачи раздела: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0" y="0"/>
            <a:ext cx="9144000" cy="1556792"/>
            <a:chOff x="0" y="0"/>
            <a:chExt cx="9144000" cy="1556792"/>
          </a:xfrm>
        </p:grpSpPr>
        <p:pic>
          <p:nvPicPr>
            <p:cNvPr id="6" name="Picture 2" descr="E:\001.png"/>
            <p:cNvPicPr>
              <a:picLocks noChangeAspect="1" noChangeArrowheads="1"/>
            </p:cNvPicPr>
            <p:nvPr/>
          </p:nvPicPr>
          <p:blipFill>
            <a:blip r:embed="rId2" cstate="print"/>
            <a:srcRect l="11081" t="48951" r="59369" b="29030"/>
            <a:stretch>
              <a:fillRect/>
            </a:stretch>
          </p:blipFill>
          <p:spPr bwMode="auto">
            <a:xfrm>
              <a:off x="0" y="0"/>
              <a:ext cx="1728192" cy="1512168"/>
            </a:xfrm>
            <a:prstGeom prst="rect">
              <a:avLst/>
            </a:prstGeom>
            <a:noFill/>
          </p:spPr>
        </p:pic>
        <p:pic>
          <p:nvPicPr>
            <p:cNvPr id="7" name="Picture 3" descr="E:\001.png"/>
            <p:cNvPicPr>
              <a:picLocks noChangeAspect="1" noChangeArrowheads="1"/>
            </p:cNvPicPr>
            <p:nvPr/>
          </p:nvPicPr>
          <p:blipFill>
            <a:blip r:embed="rId2" cstate="print"/>
            <a:srcRect l="36456" t="58388" r="29069" b="9107"/>
            <a:stretch>
              <a:fillRect/>
            </a:stretch>
          </p:blipFill>
          <p:spPr bwMode="auto">
            <a:xfrm>
              <a:off x="7737866" y="0"/>
              <a:ext cx="1406134" cy="1556792"/>
            </a:xfrm>
            <a:prstGeom prst="rect">
              <a:avLst/>
            </a:prstGeom>
            <a:noFill/>
          </p:spPr>
        </p:pic>
        <p:pic>
          <p:nvPicPr>
            <p:cNvPr id="8" name="Рисунок 7" descr="C:\Users\Татьяна\Desktop\3.jpg"/>
            <p:cNvPicPr/>
            <p:nvPr/>
          </p:nvPicPr>
          <p:blipFill>
            <a:blip r:embed="rId3" cstate="print"/>
            <a:srcRect b="75952"/>
            <a:stretch>
              <a:fillRect/>
            </a:stretch>
          </p:blipFill>
          <p:spPr bwMode="auto">
            <a:xfrm>
              <a:off x="1763688" y="0"/>
              <a:ext cx="5976664" cy="1484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Прямоугольник 8"/>
          <p:cNvSpPr/>
          <p:nvPr/>
        </p:nvSpPr>
        <p:spPr>
          <a:xfrm>
            <a:off x="971600" y="2420888"/>
            <a:ext cx="698477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создать </a:t>
            </a:r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оптимальные условия для всестороннего, полноценного развития двигательных способностей и укрепления здоровья детей на основе обучения гимнастическим упражнениям. 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395536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uLnTx/>
                <a:uFillTx/>
                <a:latin typeface="+mj-lt"/>
                <a:ea typeface="+mj-ea"/>
                <a:cs typeface="+mj-cs"/>
              </a:rPr>
              <a:t>Цель раздела: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5949280"/>
          </a:xfrm>
        </p:spPr>
        <p:txBody>
          <a:bodyPr>
            <a:noAutofit/>
          </a:bodyPr>
          <a:lstStyle/>
          <a:p>
            <a:pPr algn="just">
              <a:buNone/>
            </a:pPr>
            <a:endParaRPr lang="ru-RU" sz="2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дать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представления о развитии физической культуры у народов Древней Руси, о разновидностях физических упражнений;</a:t>
            </a:r>
          </a:p>
          <a:p>
            <a:pPr algn="just">
              <a:buFontTx/>
              <a:buChar char="-"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научить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выполнять строевые упражнения, гимнастические упражнения с элементами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акробатики;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 формировать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умения организовывать самостоятельные занятия физическими упражнениями;</a:t>
            </a:r>
          </a:p>
          <a:p>
            <a:pPr algn="just">
              <a:buFontTx/>
              <a:buChar char="-"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всех физических качеств (гибкости, быстроты, ловкости, силы и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выносливости).</a:t>
            </a:r>
          </a:p>
          <a:p>
            <a:pPr algn="just"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воспитание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волевых качеств личности – смелости, настойчивости, целеустремленности, силы воли;</a:t>
            </a:r>
          </a:p>
          <a:p>
            <a:pPr algn="just"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воспитание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чувства ритма и красоты движений.</a:t>
            </a:r>
          </a:p>
          <a:p>
            <a:pPr algn="just">
              <a:buNone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>
              <a:buNone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endParaRPr lang="ru-RU" sz="2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</a:rPr>
              <a:t>Задачи раздела: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914400" y="16288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700" b="1" dirty="0" smtClean="0">
                <a:solidFill>
                  <a:srgbClr val="C00000"/>
                </a:solidFill>
              </a:rPr>
              <a:t/>
            </a:r>
            <a:br>
              <a:rPr lang="ru-RU" sz="2700" b="1" dirty="0" smtClean="0">
                <a:solidFill>
                  <a:srgbClr val="C00000"/>
                </a:solidFill>
              </a:rPr>
            </a:br>
            <a:r>
              <a:rPr lang="ru-RU" sz="2700" b="1" dirty="0" smtClean="0">
                <a:solidFill>
                  <a:srgbClr val="C00000"/>
                </a:solidFill>
              </a:rPr>
              <a:t>Психолого-педагогическое обоснование специфики восприятия и освоения учебного материала учащимися младшего  школьного возраста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 smtClean="0">
              <a:solidFill>
                <a:srgbClr val="C0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0" y="0"/>
            <a:ext cx="9144000" cy="1556792"/>
            <a:chOff x="0" y="0"/>
            <a:chExt cx="9144000" cy="1556792"/>
          </a:xfrm>
        </p:grpSpPr>
        <p:pic>
          <p:nvPicPr>
            <p:cNvPr id="6" name="Picture 2" descr="E:\001.png"/>
            <p:cNvPicPr>
              <a:picLocks noChangeAspect="1" noChangeArrowheads="1"/>
            </p:cNvPicPr>
            <p:nvPr/>
          </p:nvPicPr>
          <p:blipFill>
            <a:blip r:embed="rId2" cstate="print"/>
            <a:srcRect l="11081" t="48951" r="59369" b="29030"/>
            <a:stretch>
              <a:fillRect/>
            </a:stretch>
          </p:blipFill>
          <p:spPr bwMode="auto">
            <a:xfrm>
              <a:off x="0" y="0"/>
              <a:ext cx="1728192" cy="1512168"/>
            </a:xfrm>
            <a:prstGeom prst="rect">
              <a:avLst/>
            </a:prstGeom>
            <a:noFill/>
          </p:spPr>
        </p:pic>
        <p:pic>
          <p:nvPicPr>
            <p:cNvPr id="7" name="Picture 3" descr="E:\001.png"/>
            <p:cNvPicPr>
              <a:picLocks noChangeAspect="1" noChangeArrowheads="1"/>
            </p:cNvPicPr>
            <p:nvPr/>
          </p:nvPicPr>
          <p:blipFill>
            <a:blip r:embed="rId2" cstate="print"/>
            <a:srcRect l="36456" t="58388" r="29069" b="9107"/>
            <a:stretch>
              <a:fillRect/>
            </a:stretch>
          </p:blipFill>
          <p:spPr bwMode="auto">
            <a:xfrm>
              <a:off x="7737866" y="0"/>
              <a:ext cx="1406134" cy="1556792"/>
            </a:xfrm>
            <a:prstGeom prst="rect">
              <a:avLst/>
            </a:prstGeom>
            <a:noFill/>
          </p:spPr>
        </p:pic>
        <p:pic>
          <p:nvPicPr>
            <p:cNvPr id="8" name="Рисунок 7" descr="C:\Users\Татьяна\Desktop\3.jpg"/>
            <p:cNvPicPr/>
            <p:nvPr/>
          </p:nvPicPr>
          <p:blipFill>
            <a:blip r:embed="rId3" cstate="print"/>
            <a:srcRect b="75952"/>
            <a:stretch>
              <a:fillRect/>
            </a:stretch>
          </p:blipFill>
          <p:spPr bwMode="auto">
            <a:xfrm>
              <a:off x="1763688" y="0"/>
              <a:ext cx="5976664" cy="1484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Содержимое 2"/>
          <p:cNvSpPr>
            <a:spLocks noGrp="1"/>
          </p:cNvSpPr>
          <p:nvPr>
            <p:ph idx="1"/>
          </p:nvPr>
        </p:nvSpPr>
        <p:spPr>
          <a:xfrm>
            <a:off x="395536" y="2852936"/>
            <a:ext cx="8229600" cy="352839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легко усваивают и совершенствуют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движения</a:t>
            </a:r>
          </a:p>
          <a:p>
            <a:pPr algn="just"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-новые движения более привлекательны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доступны</a:t>
            </a:r>
          </a:p>
          <a:p>
            <a:pPr algn="just"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-трудно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выполняют отдельные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параметры</a:t>
            </a:r>
          </a:p>
          <a:p>
            <a:pPr algn="just"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-плохо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переносят однообразные упражнения и фиксацию отдельных частей тела в различных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положениях</a:t>
            </a:r>
          </a:p>
          <a:p>
            <a:pPr algn="just"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-быстро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утомляются.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332037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Знать</a:t>
            </a:r>
            <a:r>
              <a:rPr lang="ru-RU" b="1" i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-о развитии физической культуры у народов Древней Руси;</a:t>
            </a:r>
          </a:p>
          <a:p>
            <a:pPr algn="just"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-правила техники  безопасности на занятиях гимнастикой и санитарно-гигиенические требования;</a:t>
            </a:r>
          </a:p>
          <a:p>
            <a:pPr algn="just"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 разновидностях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физических упражнений: общеразвивающих, подводящих, подготовительных и соревновательных;</a:t>
            </a:r>
          </a:p>
          <a:p>
            <a:pPr algn="just">
              <a:buNone/>
            </a:pPr>
            <a:r>
              <a:rPr lang="ru-RU" b="1" i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b="1" i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Уметь: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b="1" i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выполнять строевые упражнения, гимнастические упражнения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элементами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акробатики: группировка, перекаты, кувырки вперед и назад, стойку на лопатках, лазанье по гимнастической стенке, лазанье по канату в два и три приема, висы</a:t>
            </a:r>
          </a:p>
          <a:p>
            <a:pPr algn="just"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-выполнение комплекса дыхательной гимнастики.</a:t>
            </a:r>
          </a:p>
          <a:p>
            <a:pPr algn="just">
              <a:buNone/>
            </a:pP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1340768"/>
            <a:ext cx="8229600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/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Ожидаемые результаты освоения раздела программы:</a:t>
            </a:r>
            <a:r>
              <a:rPr lang="ru-RU" sz="2400" dirty="0" smtClean="0">
                <a:solidFill>
                  <a:srgbClr val="C00000"/>
                </a:solidFill>
              </a:rPr>
              <a:t/>
            </a:r>
            <a:br>
              <a:rPr lang="ru-RU" sz="2400" dirty="0" smtClean="0">
                <a:solidFill>
                  <a:srgbClr val="C00000"/>
                </a:solidFill>
              </a:rPr>
            </a:br>
            <a:endParaRPr lang="ru-RU" sz="2400" dirty="0" smtClean="0">
              <a:solidFill>
                <a:srgbClr val="C0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0" y="0"/>
            <a:ext cx="9144000" cy="1556792"/>
            <a:chOff x="0" y="0"/>
            <a:chExt cx="9144000" cy="1556792"/>
          </a:xfrm>
        </p:grpSpPr>
        <p:pic>
          <p:nvPicPr>
            <p:cNvPr id="6" name="Picture 2" descr="E:\001.png"/>
            <p:cNvPicPr>
              <a:picLocks noChangeAspect="1" noChangeArrowheads="1"/>
            </p:cNvPicPr>
            <p:nvPr/>
          </p:nvPicPr>
          <p:blipFill>
            <a:blip r:embed="rId2" cstate="print"/>
            <a:srcRect l="11081" t="48951" r="59369" b="29030"/>
            <a:stretch>
              <a:fillRect/>
            </a:stretch>
          </p:blipFill>
          <p:spPr bwMode="auto">
            <a:xfrm>
              <a:off x="0" y="0"/>
              <a:ext cx="1728192" cy="1512168"/>
            </a:xfrm>
            <a:prstGeom prst="rect">
              <a:avLst/>
            </a:prstGeom>
            <a:noFill/>
          </p:spPr>
        </p:pic>
        <p:pic>
          <p:nvPicPr>
            <p:cNvPr id="7" name="Picture 3" descr="E:\001.png"/>
            <p:cNvPicPr>
              <a:picLocks noChangeAspect="1" noChangeArrowheads="1"/>
            </p:cNvPicPr>
            <p:nvPr/>
          </p:nvPicPr>
          <p:blipFill>
            <a:blip r:embed="rId2" cstate="print"/>
            <a:srcRect l="36456" t="58388" r="29069" b="9107"/>
            <a:stretch>
              <a:fillRect/>
            </a:stretch>
          </p:blipFill>
          <p:spPr bwMode="auto">
            <a:xfrm>
              <a:off x="7737866" y="0"/>
              <a:ext cx="1406134" cy="1556792"/>
            </a:xfrm>
            <a:prstGeom prst="rect">
              <a:avLst/>
            </a:prstGeom>
            <a:noFill/>
          </p:spPr>
        </p:pic>
        <p:pic>
          <p:nvPicPr>
            <p:cNvPr id="8" name="Рисунок 7" descr="C:\Users\Татьяна\Desktop\3.jpg"/>
            <p:cNvPicPr/>
            <p:nvPr/>
          </p:nvPicPr>
          <p:blipFill>
            <a:blip r:embed="rId3" cstate="print"/>
            <a:srcRect b="75952"/>
            <a:stretch>
              <a:fillRect/>
            </a:stretch>
          </p:blipFill>
          <p:spPr bwMode="auto">
            <a:xfrm>
              <a:off x="1763688" y="0"/>
              <a:ext cx="5976664" cy="1484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914400" y="1484784"/>
            <a:ext cx="8229600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C00000"/>
                </a:solidFill>
              </a:rPr>
              <a:t>Обоснование используемых в образовательном процессе по разделу программы образовательных технологий, методов, форм организации деятельности обучающихся:</a:t>
            </a:r>
            <a:endParaRPr lang="ru-RU" sz="2400" dirty="0" smtClean="0">
              <a:solidFill>
                <a:srgbClr val="C0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0" y="0"/>
            <a:ext cx="9144000" cy="1556792"/>
            <a:chOff x="0" y="0"/>
            <a:chExt cx="9144000" cy="1556792"/>
          </a:xfrm>
        </p:grpSpPr>
        <p:pic>
          <p:nvPicPr>
            <p:cNvPr id="6" name="Picture 2" descr="E:\001.png"/>
            <p:cNvPicPr>
              <a:picLocks noChangeAspect="1" noChangeArrowheads="1"/>
            </p:cNvPicPr>
            <p:nvPr/>
          </p:nvPicPr>
          <p:blipFill>
            <a:blip r:embed="rId2" cstate="print"/>
            <a:srcRect l="11081" t="48951" r="59369" b="29030"/>
            <a:stretch>
              <a:fillRect/>
            </a:stretch>
          </p:blipFill>
          <p:spPr bwMode="auto">
            <a:xfrm>
              <a:off x="0" y="0"/>
              <a:ext cx="1728192" cy="1512168"/>
            </a:xfrm>
            <a:prstGeom prst="rect">
              <a:avLst/>
            </a:prstGeom>
            <a:noFill/>
          </p:spPr>
        </p:pic>
        <p:pic>
          <p:nvPicPr>
            <p:cNvPr id="7" name="Picture 3" descr="E:\001.png"/>
            <p:cNvPicPr>
              <a:picLocks noChangeAspect="1" noChangeArrowheads="1"/>
            </p:cNvPicPr>
            <p:nvPr/>
          </p:nvPicPr>
          <p:blipFill>
            <a:blip r:embed="rId2" cstate="print"/>
            <a:srcRect l="36456" t="58388" r="29069" b="9107"/>
            <a:stretch>
              <a:fillRect/>
            </a:stretch>
          </p:blipFill>
          <p:spPr bwMode="auto">
            <a:xfrm>
              <a:off x="7737866" y="0"/>
              <a:ext cx="1406134" cy="1556792"/>
            </a:xfrm>
            <a:prstGeom prst="rect">
              <a:avLst/>
            </a:prstGeom>
            <a:noFill/>
          </p:spPr>
        </p:pic>
        <p:pic>
          <p:nvPicPr>
            <p:cNvPr id="8" name="Рисунок 7" descr="C:\Users\Татьяна\Desktop\3.jpg"/>
            <p:cNvPicPr/>
            <p:nvPr/>
          </p:nvPicPr>
          <p:blipFill>
            <a:blip r:embed="rId3" cstate="print"/>
            <a:srcRect b="75952"/>
            <a:stretch>
              <a:fillRect/>
            </a:stretch>
          </p:blipFill>
          <p:spPr bwMode="auto">
            <a:xfrm>
              <a:off x="1763688" y="0"/>
              <a:ext cx="5976664" cy="1484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Содержимое 2"/>
          <p:cNvSpPr>
            <a:spLocks noGrp="1"/>
          </p:cNvSpPr>
          <p:nvPr>
            <p:ph idx="1"/>
          </p:nvPr>
        </p:nvSpPr>
        <p:spPr>
          <a:xfrm>
            <a:off x="323528" y="2564904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Личностно – ориентированные технологии: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 технология полного усвоения знаний, основанная на общей установке: все обучаемые способны полностью усвоить необходимый материал при условии рациональной организации учебного процесса.</a:t>
            </a:r>
          </a:p>
          <a:p>
            <a:pPr algn="just">
              <a:buNone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технология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разноуровнего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обучения, в качестве теоретического обоснования используют теорию структуры личности, предполагают дифференцированное обучение с целью выполнения заданий по силам и продвижению каждого ученика вперед.</a:t>
            </a:r>
          </a:p>
          <a:p>
            <a:pPr algn="just">
              <a:buNone/>
            </a:pPr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Здоровьесберегающие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технологии:</a:t>
            </a:r>
            <a:endParaRPr lang="ru-RU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Наличие эмоциональных разрядок на уроках.</a:t>
            </a:r>
          </a:p>
          <a:p>
            <a:pPr lvl="0" algn="just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Использование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дыхательных упражнений.</a:t>
            </a:r>
          </a:p>
          <a:p>
            <a:pPr lvl="0" algn="just">
              <a:buNone/>
            </a:pP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Мобилизация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внутренних сил (похвала, поддержка, «ты можешь»…) Целью технологии является обеспечение условий физического, психологического, социального и духовного комфорта, способствующих сохранению и укреплению здоровья учащихся, их продуктивной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учебно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познавательной и практической деятельности, основанной на научной организации труда и культуре здорового образа жизни личности.</a:t>
            </a:r>
          </a:p>
          <a:p>
            <a:pPr algn="just">
              <a:buNone/>
            </a:pP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47971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систему знаний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учащихся включаются такие понятия, как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кувырок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вперед, гимнастический мост, стойка на лопатках, группировка. </a:t>
            </a:r>
            <a:endParaRPr lang="ru-RU" sz="16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Активно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используя сведения об этих понятиях учащиеся должны </a:t>
            </a: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знать:</a:t>
            </a:r>
          </a:p>
          <a:p>
            <a:pPr lvl="0">
              <a:buNone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технику выполнения упражнений;</a:t>
            </a:r>
          </a:p>
          <a:p>
            <a:pPr lvl="0">
              <a:buNone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инструктаж по технике безопасности и правилам поведения на уроке.</a:t>
            </a:r>
          </a:p>
          <a:p>
            <a:pPr>
              <a:buNone/>
            </a:pP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Система деятельности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изучения темы включает в себя:</a:t>
            </a:r>
          </a:p>
          <a:p>
            <a:pPr>
              <a:buNone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1.Общеучебная деятельность определяет методы учения, организацию учебного пространства, методы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взаимообучения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1600" i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Навыки общения в игровой ситуации (словами и жестами).</a:t>
            </a:r>
          </a:p>
          <a:p>
            <a:pPr>
              <a:buNone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Преобразующая деятельность:</a:t>
            </a:r>
          </a:p>
          <a:p>
            <a:pPr>
              <a:buNone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использование действий в игровой проблемной ситуации.</a:t>
            </a:r>
          </a:p>
          <a:p>
            <a:pPr>
              <a:buNone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самоопределение и поиск новых путей, связанных с решением проблемной ситуации.</a:t>
            </a:r>
          </a:p>
          <a:p>
            <a:pPr>
              <a:buNone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Самоорганизационная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деятельность:</a:t>
            </a:r>
          </a:p>
          <a:p>
            <a:pPr>
              <a:buNone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 самостоятельные действия во время выполнения комбинаций;</a:t>
            </a:r>
          </a:p>
          <a:p>
            <a:pPr>
              <a:buNone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 своевременную сдачу зачетов (работа на результат). </a:t>
            </a:r>
          </a:p>
          <a:p>
            <a:pPr>
              <a:buNone/>
            </a:pPr>
            <a:endParaRPr lang="ru-RU" sz="16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914400" y="1052736"/>
            <a:ext cx="8229600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rgbClr val="C00000"/>
                </a:solidFill>
              </a:rPr>
              <a:t/>
            </a:r>
            <a:br>
              <a:rPr lang="ru-RU" sz="2400" dirty="0" smtClean="0">
                <a:solidFill>
                  <a:srgbClr val="C00000"/>
                </a:solidFill>
              </a:rPr>
            </a:br>
            <a:r>
              <a:rPr lang="ru-RU" sz="2400" dirty="0" smtClean="0">
                <a:solidFill>
                  <a:srgbClr val="C00000"/>
                </a:solidFill>
              </a:rPr>
              <a:t>Система знаний и система деятельности:</a:t>
            </a:r>
            <a:br>
              <a:rPr lang="ru-RU" sz="2400" dirty="0" smtClean="0">
                <a:solidFill>
                  <a:srgbClr val="C00000"/>
                </a:solidFill>
              </a:rPr>
            </a:br>
            <a:endParaRPr lang="ru-RU" sz="2400" dirty="0" smtClean="0">
              <a:solidFill>
                <a:srgbClr val="C0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0" y="0"/>
            <a:ext cx="9144000" cy="1556792"/>
            <a:chOff x="0" y="0"/>
            <a:chExt cx="9144000" cy="1556792"/>
          </a:xfrm>
        </p:grpSpPr>
        <p:pic>
          <p:nvPicPr>
            <p:cNvPr id="6" name="Picture 2" descr="E:\001.png"/>
            <p:cNvPicPr>
              <a:picLocks noChangeAspect="1" noChangeArrowheads="1"/>
            </p:cNvPicPr>
            <p:nvPr/>
          </p:nvPicPr>
          <p:blipFill>
            <a:blip r:embed="rId2" cstate="print"/>
            <a:srcRect l="11081" t="48951" r="59369" b="29030"/>
            <a:stretch>
              <a:fillRect/>
            </a:stretch>
          </p:blipFill>
          <p:spPr bwMode="auto">
            <a:xfrm>
              <a:off x="0" y="0"/>
              <a:ext cx="1728192" cy="1512168"/>
            </a:xfrm>
            <a:prstGeom prst="rect">
              <a:avLst/>
            </a:prstGeom>
            <a:noFill/>
          </p:spPr>
        </p:pic>
        <p:pic>
          <p:nvPicPr>
            <p:cNvPr id="7" name="Picture 3" descr="E:\001.png"/>
            <p:cNvPicPr>
              <a:picLocks noChangeAspect="1" noChangeArrowheads="1"/>
            </p:cNvPicPr>
            <p:nvPr/>
          </p:nvPicPr>
          <p:blipFill>
            <a:blip r:embed="rId2" cstate="print"/>
            <a:srcRect l="36456" t="58388" r="29069" b="9107"/>
            <a:stretch>
              <a:fillRect/>
            </a:stretch>
          </p:blipFill>
          <p:spPr bwMode="auto">
            <a:xfrm>
              <a:off x="7737866" y="0"/>
              <a:ext cx="1406134" cy="1556792"/>
            </a:xfrm>
            <a:prstGeom prst="rect">
              <a:avLst/>
            </a:prstGeom>
            <a:noFill/>
          </p:spPr>
        </p:pic>
        <p:pic>
          <p:nvPicPr>
            <p:cNvPr id="8" name="Рисунок 7" descr="C:\Users\Татьяна\Desktop\3.jpg"/>
            <p:cNvPicPr/>
            <p:nvPr/>
          </p:nvPicPr>
          <p:blipFill>
            <a:blip r:embed="rId3" cstate="print"/>
            <a:srcRect b="75952"/>
            <a:stretch>
              <a:fillRect/>
            </a:stretch>
          </p:blipFill>
          <p:spPr bwMode="auto">
            <a:xfrm>
              <a:off x="1763688" y="0"/>
              <a:ext cx="5976664" cy="1484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1082</Words>
  <Application>Microsoft Office PowerPoint</Application>
  <PresentationFormat>Экран (4:3)</PresentationFormat>
  <Paragraphs>145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Тема Office</vt:lpstr>
      <vt:lpstr>Диаграмма</vt:lpstr>
      <vt:lpstr>Microsoft Word Picture</vt:lpstr>
      <vt:lpstr>Разработка раздела программы по физической культуре «Развитие двигательных способностей и укрепление здоровья учащихся на основе обучения гимнастическим упражнениям»</vt:lpstr>
      <vt:lpstr>Содержание:</vt:lpstr>
      <vt:lpstr>Пояснительная записка:</vt:lpstr>
      <vt:lpstr>Цели и задачи раздела:</vt:lpstr>
      <vt:lpstr>Задачи раздела:</vt:lpstr>
      <vt:lpstr> Психолого-педагогическое обоснование специфики восприятия и освоения учебного материала учащимися младшего  школьного возраста </vt:lpstr>
      <vt:lpstr> Ожидаемые результаты освоения раздела программы: </vt:lpstr>
      <vt:lpstr>Обоснование используемых в образовательном процессе по разделу программы образовательных технологий, методов, форм организации деятельности обучающихся:</vt:lpstr>
      <vt:lpstr> Система знаний и система деятельности: </vt:lpstr>
      <vt:lpstr>   Календарно-тематическое планирование по разделу «Гимнастика» программы курса физической культуры    </vt:lpstr>
      <vt:lpstr>Разработка урока по физической культуре:</vt:lpstr>
      <vt:lpstr>Список литературы:</vt:lpstr>
      <vt:lpstr>Результативность работы:</vt:lpstr>
      <vt:lpstr>Приложения</vt:lpstr>
      <vt:lpstr>БЛАГОДАРЮ  ЗА ВНИМАНИЕ!!!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раздела программы по физической культуре в 3 классе по теме «Лыжные гонки»</dc:title>
  <dc:creator>Татьяна</dc:creator>
  <cp:lastModifiedBy>Татьяна</cp:lastModifiedBy>
  <cp:revision>23</cp:revision>
  <dcterms:created xsi:type="dcterms:W3CDTF">2013-11-10T16:20:22Z</dcterms:created>
  <dcterms:modified xsi:type="dcterms:W3CDTF">2013-11-10T19:50:08Z</dcterms:modified>
</cp:coreProperties>
</file>